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9" r:id="rId3"/>
    <p:sldId id="264" r:id="rId4"/>
    <p:sldId id="260" r:id="rId5"/>
    <p:sldId id="261" r:id="rId6"/>
    <p:sldId id="262" r:id="rId7"/>
    <p:sldId id="263" r:id="rId8"/>
    <p:sldId id="267" r:id="rId9"/>
    <p:sldId id="269" r:id="rId10"/>
    <p:sldId id="270" r:id="rId11"/>
    <p:sldId id="271"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6" d="100"/>
          <a:sy n="116" d="100"/>
        </p:scale>
        <p:origin x="146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081E5FE-A6A9-48EC-9B7B-24F0F132C603}" type="datetimeFigureOut">
              <a:rPr lang="en-IN" smtClean="0"/>
              <a:t>16-06-2017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908158-7556-4FB2-A9D3-7C474318221B}" type="slidenum">
              <a:rPr lang="en-IN" smtClean="0"/>
              <a:t>‹#›</a:t>
            </a:fld>
            <a:endParaRPr lang="en-IN"/>
          </a:p>
        </p:txBody>
      </p:sp>
    </p:spTree>
    <p:extLst>
      <p:ext uri="{BB962C8B-B14F-4D97-AF65-F5344CB8AC3E}">
        <p14:creationId xmlns:p14="http://schemas.microsoft.com/office/powerpoint/2010/main" val="81560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081E5FE-A6A9-48EC-9B7B-24F0F132C603}" type="datetimeFigureOut">
              <a:rPr lang="en-IN" smtClean="0"/>
              <a:t>16-06-2017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908158-7556-4FB2-A9D3-7C474318221B}" type="slidenum">
              <a:rPr lang="en-IN" smtClean="0"/>
              <a:t>‹#›</a:t>
            </a:fld>
            <a:endParaRPr lang="en-IN"/>
          </a:p>
        </p:txBody>
      </p:sp>
    </p:spTree>
    <p:extLst>
      <p:ext uri="{BB962C8B-B14F-4D97-AF65-F5344CB8AC3E}">
        <p14:creationId xmlns:p14="http://schemas.microsoft.com/office/powerpoint/2010/main" val="3392292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081E5FE-A6A9-48EC-9B7B-24F0F132C603}" type="datetimeFigureOut">
              <a:rPr lang="en-IN" smtClean="0"/>
              <a:t>16-06-2017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908158-7556-4FB2-A9D3-7C474318221B}" type="slidenum">
              <a:rPr lang="en-IN" smtClean="0"/>
              <a:t>‹#›</a:t>
            </a:fld>
            <a:endParaRPr lang="en-IN"/>
          </a:p>
        </p:txBody>
      </p:sp>
    </p:spTree>
    <p:extLst>
      <p:ext uri="{BB962C8B-B14F-4D97-AF65-F5344CB8AC3E}">
        <p14:creationId xmlns:p14="http://schemas.microsoft.com/office/powerpoint/2010/main" val="4282643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081E5FE-A6A9-48EC-9B7B-24F0F132C603}" type="datetimeFigureOut">
              <a:rPr lang="en-IN" smtClean="0"/>
              <a:t>16-06-2017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908158-7556-4FB2-A9D3-7C474318221B}" type="slidenum">
              <a:rPr lang="en-IN" smtClean="0"/>
              <a:t>‹#›</a:t>
            </a:fld>
            <a:endParaRPr lang="en-IN"/>
          </a:p>
        </p:txBody>
      </p:sp>
    </p:spTree>
    <p:extLst>
      <p:ext uri="{BB962C8B-B14F-4D97-AF65-F5344CB8AC3E}">
        <p14:creationId xmlns:p14="http://schemas.microsoft.com/office/powerpoint/2010/main" val="850718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81E5FE-A6A9-48EC-9B7B-24F0F132C603}" type="datetimeFigureOut">
              <a:rPr lang="en-IN" smtClean="0"/>
              <a:t>16-06-2017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908158-7556-4FB2-A9D3-7C474318221B}" type="slidenum">
              <a:rPr lang="en-IN" smtClean="0"/>
              <a:t>‹#›</a:t>
            </a:fld>
            <a:endParaRPr lang="en-IN"/>
          </a:p>
        </p:txBody>
      </p:sp>
    </p:spTree>
    <p:extLst>
      <p:ext uri="{BB962C8B-B14F-4D97-AF65-F5344CB8AC3E}">
        <p14:creationId xmlns:p14="http://schemas.microsoft.com/office/powerpoint/2010/main" val="808079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081E5FE-A6A9-48EC-9B7B-24F0F132C603}" type="datetimeFigureOut">
              <a:rPr lang="en-IN" smtClean="0"/>
              <a:t>16-06-2017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6908158-7556-4FB2-A9D3-7C474318221B}" type="slidenum">
              <a:rPr lang="en-IN" smtClean="0"/>
              <a:t>‹#›</a:t>
            </a:fld>
            <a:endParaRPr lang="en-IN"/>
          </a:p>
        </p:txBody>
      </p:sp>
    </p:spTree>
    <p:extLst>
      <p:ext uri="{BB962C8B-B14F-4D97-AF65-F5344CB8AC3E}">
        <p14:creationId xmlns:p14="http://schemas.microsoft.com/office/powerpoint/2010/main" val="282706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081E5FE-A6A9-48EC-9B7B-24F0F132C603}" type="datetimeFigureOut">
              <a:rPr lang="en-IN" smtClean="0"/>
              <a:t>16-06-2017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6908158-7556-4FB2-A9D3-7C474318221B}" type="slidenum">
              <a:rPr lang="en-IN" smtClean="0"/>
              <a:t>‹#›</a:t>
            </a:fld>
            <a:endParaRPr lang="en-IN"/>
          </a:p>
        </p:txBody>
      </p:sp>
    </p:spTree>
    <p:extLst>
      <p:ext uri="{BB962C8B-B14F-4D97-AF65-F5344CB8AC3E}">
        <p14:creationId xmlns:p14="http://schemas.microsoft.com/office/powerpoint/2010/main" val="88088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081E5FE-A6A9-48EC-9B7B-24F0F132C603}" type="datetimeFigureOut">
              <a:rPr lang="en-IN" smtClean="0"/>
              <a:t>16-06-2017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6908158-7556-4FB2-A9D3-7C474318221B}" type="slidenum">
              <a:rPr lang="en-IN" smtClean="0"/>
              <a:t>‹#›</a:t>
            </a:fld>
            <a:endParaRPr lang="en-IN"/>
          </a:p>
        </p:txBody>
      </p:sp>
    </p:spTree>
    <p:extLst>
      <p:ext uri="{BB962C8B-B14F-4D97-AF65-F5344CB8AC3E}">
        <p14:creationId xmlns:p14="http://schemas.microsoft.com/office/powerpoint/2010/main" val="1611145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81E5FE-A6A9-48EC-9B7B-24F0F132C603}" type="datetimeFigureOut">
              <a:rPr lang="en-IN" smtClean="0"/>
              <a:t>16-06-2017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6908158-7556-4FB2-A9D3-7C474318221B}" type="slidenum">
              <a:rPr lang="en-IN" smtClean="0"/>
              <a:t>‹#›</a:t>
            </a:fld>
            <a:endParaRPr lang="en-IN"/>
          </a:p>
        </p:txBody>
      </p:sp>
    </p:spTree>
    <p:extLst>
      <p:ext uri="{BB962C8B-B14F-4D97-AF65-F5344CB8AC3E}">
        <p14:creationId xmlns:p14="http://schemas.microsoft.com/office/powerpoint/2010/main" val="3649361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1E5FE-A6A9-48EC-9B7B-24F0F132C603}" type="datetimeFigureOut">
              <a:rPr lang="en-IN" smtClean="0"/>
              <a:t>16-06-2017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6908158-7556-4FB2-A9D3-7C474318221B}" type="slidenum">
              <a:rPr lang="en-IN" smtClean="0"/>
              <a:t>‹#›</a:t>
            </a:fld>
            <a:endParaRPr lang="en-IN"/>
          </a:p>
        </p:txBody>
      </p:sp>
    </p:spTree>
    <p:extLst>
      <p:ext uri="{BB962C8B-B14F-4D97-AF65-F5344CB8AC3E}">
        <p14:creationId xmlns:p14="http://schemas.microsoft.com/office/powerpoint/2010/main" val="245543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1E5FE-A6A9-48EC-9B7B-24F0F132C603}" type="datetimeFigureOut">
              <a:rPr lang="en-IN" smtClean="0"/>
              <a:t>16-06-2017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6908158-7556-4FB2-A9D3-7C474318221B}" type="slidenum">
              <a:rPr lang="en-IN" smtClean="0"/>
              <a:t>‹#›</a:t>
            </a:fld>
            <a:endParaRPr lang="en-IN"/>
          </a:p>
        </p:txBody>
      </p:sp>
    </p:spTree>
    <p:extLst>
      <p:ext uri="{BB962C8B-B14F-4D97-AF65-F5344CB8AC3E}">
        <p14:creationId xmlns:p14="http://schemas.microsoft.com/office/powerpoint/2010/main" val="15414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1E5FE-A6A9-48EC-9B7B-24F0F132C603}" type="datetimeFigureOut">
              <a:rPr lang="en-IN" smtClean="0"/>
              <a:t>16-06-2017</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08158-7556-4FB2-A9D3-7C474318221B}" type="slidenum">
              <a:rPr lang="en-IN" smtClean="0"/>
              <a:t>‹#›</a:t>
            </a:fld>
            <a:endParaRPr lang="en-IN"/>
          </a:p>
        </p:txBody>
      </p:sp>
    </p:spTree>
    <p:extLst>
      <p:ext uri="{BB962C8B-B14F-4D97-AF65-F5344CB8AC3E}">
        <p14:creationId xmlns:p14="http://schemas.microsoft.com/office/powerpoint/2010/main" val="2321967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IIT%20Delhi%20-%20CAMPUS%20TOUR.mp4"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Outlook_India" TargetMode="External"/><Relationship Id="rId3" Type="http://schemas.openxmlformats.org/officeDocument/2006/relationships/hyperlink" Target="https://en.wikipedia.org/wiki/QS_World_University_Rankings" TargetMode="External"/><Relationship Id="rId7" Type="http://schemas.openxmlformats.org/officeDocument/2006/relationships/hyperlink" Target="https://en.wikipedia.org/wiki/India_Today" TargetMode="External"/><Relationship Id="rId2" Type="http://schemas.openxmlformats.org/officeDocument/2006/relationships/hyperlink" Target="https://en.wikipedia.org/wiki/College_and_university_rankings" TargetMode="External"/><Relationship Id="rId1" Type="http://schemas.openxmlformats.org/officeDocument/2006/relationships/slideLayout" Target="../slideLayouts/slideLayout2.xml"/><Relationship Id="rId6" Type="http://schemas.openxmlformats.org/officeDocument/2006/relationships/hyperlink" Target="https://en.wikipedia.org/wiki/National_Institutional_Ranking_Framework" TargetMode="External"/><Relationship Id="rId5" Type="http://schemas.openxmlformats.org/officeDocument/2006/relationships/hyperlink" Target="https://en.wikipedia.org/wiki/Times_Higher_Education_World_University_Rankings" TargetMode="External"/><Relationship Id="rId4" Type="http://schemas.openxmlformats.org/officeDocument/2006/relationships/hyperlink" Target="https://en.wikipedia.org/wiki/QS_Asian_University_Ranking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0070C0"/>
                </a:solidFill>
                <a:effectLst>
                  <a:outerShdw blurRad="38100" dist="38100" dir="2700000" algn="tl">
                    <a:srgbClr val="000000">
                      <a:alpha val="43137"/>
                    </a:srgbClr>
                  </a:outerShdw>
                </a:effectLst>
                <a:hlinkClick r:id="rId2" action="ppaction://hlinkfile"/>
              </a:rPr>
              <a:t>IIT DELHI</a:t>
            </a:r>
            <a:endParaRPr lang="en-IN" sz="5400"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IN" dirty="0"/>
              <a:t>The epitome of success, Indian Institute of Technology Delhi (IIT Delhi) is one of the most sought public research university including Engineering in various disciplines, located in Delhi, India</a:t>
            </a:r>
            <a:r>
              <a:rPr lang="en-IN" dirty="0" smtClean="0"/>
              <a:t>.</a:t>
            </a:r>
          </a:p>
          <a:p>
            <a:r>
              <a:rPr lang="en-IN" dirty="0"/>
              <a:t>It was declared as an Institute of National Importance by Government of </a:t>
            </a:r>
            <a:r>
              <a:rPr lang="en-IN" dirty="0" smtClean="0"/>
              <a:t>India.</a:t>
            </a:r>
            <a:endParaRPr lang="en-IN" dirty="0"/>
          </a:p>
          <a:p>
            <a:r>
              <a:rPr lang="en-IN" dirty="0"/>
              <a:t>IIT Delhi is located in </a:t>
            </a:r>
            <a:r>
              <a:rPr lang="en-IN" dirty="0" err="1"/>
              <a:t>Hauz</a:t>
            </a:r>
            <a:r>
              <a:rPr lang="en-IN" dirty="0"/>
              <a:t> </a:t>
            </a:r>
            <a:r>
              <a:rPr lang="en-IN" dirty="0" err="1"/>
              <a:t>Khas</a:t>
            </a:r>
            <a:r>
              <a:rPr lang="en-IN" dirty="0"/>
              <a:t>, South Delhi, encompassing a campus of 325 acres (132 hectares) surrounding beautiful </a:t>
            </a:r>
            <a:r>
              <a:rPr lang="en-IN" dirty="0" err="1"/>
              <a:t>Hauz</a:t>
            </a:r>
            <a:r>
              <a:rPr lang="en-IN" dirty="0"/>
              <a:t> </a:t>
            </a:r>
            <a:r>
              <a:rPr lang="en-IN" dirty="0" err="1"/>
              <a:t>Khas</a:t>
            </a:r>
            <a:r>
              <a:rPr lang="en-IN" dirty="0"/>
              <a:t> </a:t>
            </a:r>
            <a:r>
              <a:rPr lang="en-IN" dirty="0" smtClean="0"/>
              <a:t>.</a:t>
            </a:r>
          </a:p>
          <a:p>
            <a:endParaRPr lang="en-IN" dirty="0" smtClean="0"/>
          </a:p>
          <a:p>
            <a:endParaRPr lang="en-IN" dirty="0"/>
          </a:p>
        </p:txBody>
      </p:sp>
    </p:spTree>
    <p:extLst>
      <p:ext uri="{BB962C8B-B14F-4D97-AF65-F5344CB8AC3E}">
        <p14:creationId xmlns:p14="http://schemas.microsoft.com/office/powerpoint/2010/main" val="3752648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1" r="-537"/>
          <a:stretch/>
        </p:blipFill>
        <p:spPr>
          <a:xfrm>
            <a:off x="395536" y="404664"/>
            <a:ext cx="8273845" cy="3819173"/>
          </a:xfrm>
        </p:spPr>
      </p:pic>
      <p:sp>
        <p:nvSpPr>
          <p:cNvPr id="5" name="Rectangle 4"/>
          <p:cNvSpPr/>
          <p:nvPr/>
        </p:nvSpPr>
        <p:spPr>
          <a:xfrm>
            <a:off x="539552" y="4509119"/>
            <a:ext cx="8424936" cy="923330"/>
          </a:xfrm>
          <a:prstGeom prst="rect">
            <a:avLst/>
          </a:prstGeom>
        </p:spPr>
        <p:txBody>
          <a:bodyPr wrap="square">
            <a:spAutoFit/>
          </a:bodyPr>
          <a:lstStyle/>
          <a:p>
            <a:r>
              <a:rPr lang="en-IN" dirty="0"/>
              <a:t> </a:t>
            </a:r>
            <a:r>
              <a:rPr lang="en-IN" dirty="0" smtClean="0"/>
              <a:t>For </a:t>
            </a:r>
            <a:r>
              <a:rPr lang="en-IN" dirty="0"/>
              <a:t>the successful commercialization of indigenous technology was presented to SMITA Research Lab, IIT Delhi for the commercialization of N9 Pure Silver; developed jointly with partners M/s RESIL Chemicals Private Limited and ARCI, Hyderabad </a:t>
            </a:r>
          </a:p>
        </p:txBody>
      </p:sp>
    </p:spTree>
    <p:extLst>
      <p:ext uri="{BB962C8B-B14F-4D97-AF65-F5344CB8AC3E}">
        <p14:creationId xmlns:p14="http://schemas.microsoft.com/office/powerpoint/2010/main" val="1501331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400" dirty="0" err="1"/>
              <a:t>Gandhian</a:t>
            </a:r>
            <a:r>
              <a:rPr lang="en-IN" sz="2400" dirty="0"/>
              <a:t> Young Technological Innovation (GYTI) award. It is organised by </a:t>
            </a:r>
            <a:r>
              <a:rPr lang="en-IN" sz="2400" dirty="0" err="1"/>
              <a:t>Rashtrapati</a:t>
            </a:r>
            <a:r>
              <a:rPr lang="en-IN" sz="2400" dirty="0"/>
              <a:t> </a:t>
            </a:r>
            <a:r>
              <a:rPr lang="en-IN" sz="2400" dirty="0" err="1"/>
              <a:t>Bhavan</a:t>
            </a:r>
            <a:r>
              <a:rPr lang="en-IN" sz="2400" dirty="0"/>
              <a:t> to encourage young researchers.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916832"/>
            <a:ext cx="6788944" cy="4525963"/>
          </a:xfrm>
        </p:spPr>
      </p:pic>
    </p:spTree>
    <p:extLst>
      <p:ext uri="{BB962C8B-B14F-4D97-AF65-F5344CB8AC3E}">
        <p14:creationId xmlns:p14="http://schemas.microsoft.com/office/powerpoint/2010/main" val="1848359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865" y="1622782"/>
            <a:ext cx="6597202" cy="2266638"/>
          </a:xfrm>
        </p:spPr>
        <p:txBody>
          <a:bodyPr>
            <a:noAutofit/>
          </a:bodyPr>
          <a:lstStyle/>
          <a:p>
            <a:pPr marL="0" indent="0" algn="ctr">
              <a:buNone/>
            </a:pPr>
            <a:r>
              <a:rPr lang="en-US" sz="11500" dirty="0">
                <a:solidFill>
                  <a:srgbClr val="FF0000"/>
                </a:solidFill>
                <a:latin typeface="Algerian" panose="04020705040A02060702" pitchFamily="82" charset="0"/>
                <a:cs typeface="Andalus" panose="02020603050405020304" pitchFamily="18" charset="-78"/>
              </a:rPr>
              <a:t>T</a:t>
            </a:r>
            <a:r>
              <a:rPr lang="en-US" sz="11500" dirty="0">
                <a:solidFill>
                  <a:srgbClr val="002060"/>
                </a:solidFill>
                <a:latin typeface="Baskerville Old Face" panose="02020602080505020303" pitchFamily="18" charset="0"/>
                <a:cs typeface="Andalus" panose="02020603050405020304" pitchFamily="18" charset="-78"/>
              </a:rPr>
              <a:t>H</a:t>
            </a:r>
            <a:r>
              <a:rPr lang="en-US" sz="11500" dirty="0">
                <a:solidFill>
                  <a:srgbClr val="C00000"/>
                </a:solidFill>
                <a:latin typeface="Bradley Hand ITC" panose="03070402050302030203" pitchFamily="66" charset="0"/>
                <a:cs typeface="Andalus" panose="02020603050405020304" pitchFamily="18" charset="-78"/>
              </a:rPr>
              <a:t>A</a:t>
            </a:r>
            <a:r>
              <a:rPr lang="en-US" sz="11500" dirty="0">
                <a:solidFill>
                  <a:schemeClr val="tx1">
                    <a:lumMod val="95000"/>
                    <a:lumOff val="5000"/>
                  </a:schemeClr>
                </a:solidFill>
                <a:latin typeface="Blackadder ITC" panose="04020505051007020D02" pitchFamily="82" charset="0"/>
                <a:cs typeface="Andalus" panose="02020603050405020304" pitchFamily="18" charset="-78"/>
              </a:rPr>
              <a:t>N</a:t>
            </a:r>
            <a:r>
              <a:rPr lang="en-US" sz="11500" dirty="0">
                <a:solidFill>
                  <a:schemeClr val="accent5"/>
                </a:solidFill>
                <a:latin typeface="Bell MT" panose="02020503060305020303" pitchFamily="18" charset="0"/>
                <a:cs typeface="Andalus" panose="02020603050405020304" pitchFamily="18" charset="-78"/>
              </a:rPr>
              <a:t>K</a:t>
            </a:r>
            <a:r>
              <a:rPr lang="en-US" sz="11500" dirty="0">
                <a:solidFill>
                  <a:srgbClr val="C00000"/>
                </a:solidFill>
                <a:latin typeface="Brush Script MT" panose="03060802040406070304" pitchFamily="66" charset="0"/>
                <a:cs typeface="Andalus" panose="02020603050405020304" pitchFamily="18" charset="-78"/>
              </a:rPr>
              <a:t>S</a:t>
            </a:r>
          </a:p>
          <a:p>
            <a:pPr marL="0" indent="0" algn="ctr">
              <a:buNone/>
            </a:pPr>
            <a:endParaRPr lang="en-US" sz="11500" dirty="0">
              <a:solidFill>
                <a:srgbClr val="C00000"/>
              </a:solidFill>
              <a:latin typeface="Brush Script MT" panose="03060802040406070304" pitchFamily="66" charset="0"/>
              <a:cs typeface="Andalus" panose="02020603050405020304" pitchFamily="18"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2200" y="0"/>
            <a:ext cx="2839792" cy="6858000"/>
          </a:xfrm>
          <a:prstGeom prst="rect">
            <a:avLst/>
          </a:prstGeom>
        </p:spPr>
      </p:pic>
    </p:spTree>
    <p:extLst>
      <p:ext uri="{BB962C8B-B14F-4D97-AF65-F5344CB8AC3E}">
        <p14:creationId xmlns:p14="http://schemas.microsoft.com/office/powerpoint/2010/main" val="1575820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4525963"/>
          </a:xfrm>
        </p:spPr>
        <p:txBody>
          <a:bodyPr>
            <a:noAutofit/>
          </a:bodyPr>
          <a:lstStyle/>
          <a:p>
            <a:r>
              <a:rPr lang="en-IN" sz="2800" dirty="0" smtClean="0"/>
              <a:t>Undergraduates -3590</a:t>
            </a:r>
          </a:p>
          <a:p>
            <a:r>
              <a:rPr lang="en-IN" sz="2800" dirty="0" smtClean="0"/>
              <a:t>Postgraduates 	- 4239</a:t>
            </a:r>
          </a:p>
          <a:p>
            <a:r>
              <a:rPr lang="en-IN" sz="2800" dirty="0" smtClean="0"/>
              <a:t>Established- 1961</a:t>
            </a:r>
          </a:p>
          <a:p>
            <a:r>
              <a:rPr lang="en-IN" sz="2800" dirty="0" smtClean="0"/>
              <a:t>The </a:t>
            </a:r>
            <a:r>
              <a:rPr lang="en-IN" sz="2800" dirty="0"/>
              <a:t>inside of the campus resembles a city, with gardens, lawns, residential complexes and wide roads. The campus has its own water supply and backup electricity supply along with shopping complexes to cater to the daily needs of residents.</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6959" y="5633864"/>
            <a:ext cx="1224136"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2648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effectLst>
                  <a:outerShdw blurRad="38100" dist="38100" dir="2700000" algn="tl">
                    <a:srgbClr val="000000">
                      <a:alpha val="43137"/>
                    </a:srgbClr>
                  </a:outerShdw>
                </a:effectLst>
              </a:rPr>
              <a:t>Ranking</a:t>
            </a:r>
            <a:endParaRPr lang="en-IN" b="1" dirty="0">
              <a:solidFill>
                <a:srgbClr val="0070C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06413548"/>
              </p:ext>
            </p:extLst>
          </p:nvPr>
        </p:nvGraphicFramePr>
        <p:xfrm>
          <a:off x="1576875" y="1268753"/>
          <a:ext cx="6091468" cy="4827654"/>
        </p:xfrm>
        <a:graphic>
          <a:graphicData uri="http://schemas.openxmlformats.org/drawingml/2006/table">
            <a:tbl>
              <a:tblPr/>
              <a:tblGrid>
                <a:gridCol w="3045734">
                  <a:extLst>
                    <a:ext uri="{9D8B030D-6E8A-4147-A177-3AD203B41FA5}">
                      <a16:colId xmlns:a16="http://schemas.microsoft.com/office/drawing/2014/main" val="20000"/>
                    </a:ext>
                  </a:extLst>
                </a:gridCol>
                <a:gridCol w="3045734">
                  <a:extLst>
                    <a:ext uri="{9D8B030D-6E8A-4147-A177-3AD203B41FA5}">
                      <a16:colId xmlns:a16="http://schemas.microsoft.com/office/drawing/2014/main" val="20001"/>
                    </a:ext>
                  </a:extLst>
                </a:gridCol>
              </a:tblGrid>
              <a:tr h="285730">
                <a:tc gridSpan="2">
                  <a:txBody>
                    <a:bodyPr/>
                    <a:lstStyle/>
                    <a:p>
                      <a:pPr algn="ctr" fontAlgn="t"/>
                      <a:r>
                        <a:rPr lang="en-IN" sz="2000" b="1" i="0" u="none" strike="noStrike" dirty="0">
                          <a:solidFill>
                            <a:srgbClr val="0B0080"/>
                          </a:solidFill>
                          <a:effectLst/>
                          <a:hlinkClick r:id="rId2" tooltip="College and university rankings"/>
                        </a:rPr>
                        <a:t>University and college rankings</a:t>
                      </a:r>
                      <a:endParaRPr lang="en-IN" sz="2000" b="1" i="0" dirty="0">
                        <a:effectLst/>
                      </a:endParaRP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hMerge="1">
                  <a:txBody>
                    <a:bodyPr/>
                    <a:lstStyle/>
                    <a:p>
                      <a:endParaRPr lang="en-IN"/>
                    </a:p>
                  </a:txBody>
                  <a:tcPr/>
                </a:tc>
                <a:extLst>
                  <a:ext uri="{0D108BD9-81ED-4DB2-BD59-A6C34878D82A}">
                    <a16:rowId xmlns:a16="http://schemas.microsoft.com/office/drawing/2014/main" val="10000"/>
                  </a:ext>
                </a:extLst>
              </a:tr>
              <a:tr h="285730">
                <a:tc gridSpan="2">
                  <a:txBody>
                    <a:bodyPr/>
                    <a:lstStyle/>
                    <a:p>
                      <a:pPr algn="ctr" fontAlgn="t"/>
                      <a:r>
                        <a:rPr lang="en-IN" sz="2000" i="0">
                          <a:effectLst/>
                        </a:rPr>
                        <a:t>General – international</a:t>
                      </a: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6E6FA"/>
                    </a:solidFill>
                  </a:tcPr>
                </a:tc>
                <a:tc hMerge="1">
                  <a:txBody>
                    <a:bodyPr/>
                    <a:lstStyle/>
                    <a:p>
                      <a:endParaRPr lang="en-IN"/>
                    </a:p>
                  </a:txBody>
                  <a:tcPr/>
                </a:tc>
                <a:extLst>
                  <a:ext uri="{0D108BD9-81ED-4DB2-BD59-A6C34878D82A}">
                    <a16:rowId xmlns:a16="http://schemas.microsoft.com/office/drawing/2014/main" val="10001"/>
                  </a:ext>
                </a:extLst>
              </a:tr>
              <a:tr h="285730">
                <a:tc>
                  <a:txBody>
                    <a:bodyPr/>
                    <a:lstStyle/>
                    <a:p>
                      <a:pPr algn="l" fontAlgn="t"/>
                      <a:r>
                        <a:rPr lang="en-IN" sz="2000" i="0" u="none" strike="noStrike" dirty="0">
                          <a:solidFill>
                            <a:srgbClr val="0B0080"/>
                          </a:solidFill>
                          <a:effectLst/>
                          <a:hlinkClick r:id="rId3" tooltip="QS World University Rankings"/>
                        </a:rPr>
                        <a:t>QS (World</a:t>
                      </a:r>
                      <a:r>
                        <a:rPr lang="en-IN" sz="2000" i="0" u="none" strike="noStrike" dirty="0" smtClean="0">
                          <a:solidFill>
                            <a:srgbClr val="0B0080"/>
                          </a:solidFill>
                          <a:effectLst/>
                          <a:hlinkClick r:id="rId3" tooltip="QS World University Rankings"/>
                        </a:rPr>
                        <a:t>)</a:t>
                      </a:r>
                      <a:endParaRPr lang="en-IN" sz="2000" i="0" dirty="0">
                        <a:effectLst/>
                      </a:endParaRP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2000" i="0">
                          <a:effectLst/>
                        </a:rPr>
                        <a:t>172</a:t>
                      </a: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2"/>
                  </a:ext>
                </a:extLst>
              </a:tr>
              <a:tr h="285730">
                <a:tc>
                  <a:txBody>
                    <a:bodyPr/>
                    <a:lstStyle/>
                    <a:p>
                      <a:pPr algn="l" fontAlgn="t"/>
                      <a:r>
                        <a:rPr lang="en-IN" sz="2000" i="0" u="none" strike="noStrike" dirty="0">
                          <a:solidFill>
                            <a:srgbClr val="0B0080"/>
                          </a:solidFill>
                          <a:effectLst/>
                          <a:hlinkClick r:id="rId4" tooltip="QS Asian University Rankings"/>
                        </a:rPr>
                        <a:t>QS (Asian</a:t>
                      </a:r>
                      <a:r>
                        <a:rPr lang="en-IN" sz="2000" i="0" u="none" strike="noStrike" dirty="0" smtClean="0">
                          <a:solidFill>
                            <a:srgbClr val="0B0080"/>
                          </a:solidFill>
                          <a:effectLst/>
                          <a:hlinkClick r:id="rId4" tooltip="QS Asian University Rankings"/>
                        </a:rPr>
                        <a:t>)</a:t>
                      </a:r>
                      <a:endParaRPr lang="en-IN" sz="2000" i="0" dirty="0">
                        <a:effectLst/>
                      </a:endParaRP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2000" i="0">
                          <a:effectLst/>
                        </a:rPr>
                        <a:t>36</a:t>
                      </a: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3"/>
                  </a:ext>
                </a:extLst>
              </a:tr>
              <a:tr h="285730">
                <a:tc>
                  <a:txBody>
                    <a:bodyPr/>
                    <a:lstStyle/>
                    <a:p>
                      <a:pPr algn="l" fontAlgn="t"/>
                      <a:r>
                        <a:rPr lang="en-IN" sz="2000" i="0" u="none" strike="noStrike" dirty="0" smtClean="0">
                          <a:solidFill>
                            <a:srgbClr val="0B0080"/>
                          </a:solidFill>
                          <a:effectLst/>
                          <a:hlinkClick r:id="rId5" tooltip="Times Higher Education World University Rankings"/>
                        </a:rPr>
                        <a:t>Times</a:t>
                      </a:r>
                      <a:endParaRPr lang="en-IN" sz="2000" i="0" dirty="0">
                        <a:effectLst/>
                      </a:endParaRP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2000" i="0" dirty="0">
                          <a:effectLst/>
                        </a:rPr>
                        <a:t>401-500</a:t>
                      </a: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4"/>
                  </a:ext>
                </a:extLst>
              </a:tr>
              <a:tr h="285730">
                <a:tc>
                  <a:txBody>
                    <a:bodyPr/>
                    <a:lstStyle/>
                    <a:p>
                      <a:pPr algn="l" fontAlgn="t"/>
                      <a:r>
                        <a:rPr lang="en-IN" sz="2000" i="0" u="none" strike="noStrike" dirty="0">
                          <a:solidFill>
                            <a:srgbClr val="0B0080"/>
                          </a:solidFill>
                          <a:effectLst/>
                          <a:hlinkClick r:id="rId5" tooltip="Times Higher Education World University Rankings"/>
                        </a:rPr>
                        <a:t>Times (BRICS</a:t>
                      </a:r>
                      <a:r>
                        <a:rPr lang="en-IN" sz="2000" i="0" u="none" strike="noStrike" dirty="0" smtClean="0">
                          <a:solidFill>
                            <a:srgbClr val="0B0080"/>
                          </a:solidFill>
                          <a:effectLst/>
                          <a:hlinkClick r:id="rId5" tooltip="Times Higher Education World University Rankings"/>
                        </a:rPr>
                        <a:t>)</a:t>
                      </a:r>
                      <a:endParaRPr lang="en-IN" sz="2000" i="0" dirty="0">
                        <a:effectLst/>
                      </a:endParaRP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2000" i="0">
                          <a:effectLst/>
                        </a:rPr>
                        <a:t>32</a:t>
                      </a: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5"/>
                  </a:ext>
                </a:extLst>
              </a:tr>
              <a:tr h="285730">
                <a:tc>
                  <a:txBody>
                    <a:bodyPr/>
                    <a:lstStyle/>
                    <a:p>
                      <a:pPr algn="l" fontAlgn="t"/>
                      <a:r>
                        <a:rPr lang="en-IN" sz="2000" i="0" u="none" strike="noStrike" dirty="0">
                          <a:solidFill>
                            <a:srgbClr val="0B0080"/>
                          </a:solidFill>
                          <a:effectLst/>
                          <a:hlinkClick r:id="rId5" tooltip="Times Higher Education World University Rankings"/>
                        </a:rPr>
                        <a:t>Times (Asia</a:t>
                      </a:r>
                      <a:r>
                        <a:rPr lang="en-IN" sz="2000" i="0" u="none" strike="noStrike" dirty="0" smtClean="0">
                          <a:solidFill>
                            <a:srgbClr val="0B0080"/>
                          </a:solidFill>
                          <a:effectLst/>
                          <a:hlinkClick r:id="rId5" tooltip="Times Higher Education World University Rankings"/>
                        </a:rPr>
                        <a:t>)</a:t>
                      </a:r>
                      <a:endParaRPr lang="en-IN" sz="2000" i="0" dirty="0">
                        <a:effectLst/>
                      </a:endParaRP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2000" i="0">
                          <a:effectLst/>
                        </a:rPr>
                        <a:t>54</a:t>
                      </a: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6"/>
                  </a:ext>
                </a:extLst>
              </a:tr>
              <a:tr h="285730">
                <a:tc gridSpan="2">
                  <a:txBody>
                    <a:bodyPr/>
                    <a:lstStyle/>
                    <a:p>
                      <a:pPr algn="ctr" fontAlgn="t"/>
                      <a:r>
                        <a:rPr lang="en-IN" sz="2000" i="0">
                          <a:effectLst/>
                        </a:rPr>
                        <a:t>General – India</a:t>
                      </a: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6E6FA"/>
                    </a:solidFill>
                  </a:tcPr>
                </a:tc>
                <a:tc hMerge="1">
                  <a:txBody>
                    <a:bodyPr/>
                    <a:lstStyle/>
                    <a:p>
                      <a:endParaRPr lang="en-IN"/>
                    </a:p>
                  </a:txBody>
                  <a:tcPr/>
                </a:tc>
                <a:extLst>
                  <a:ext uri="{0D108BD9-81ED-4DB2-BD59-A6C34878D82A}">
                    <a16:rowId xmlns:a16="http://schemas.microsoft.com/office/drawing/2014/main" val="10007"/>
                  </a:ext>
                </a:extLst>
              </a:tr>
              <a:tr h="285730">
                <a:tc>
                  <a:txBody>
                    <a:bodyPr/>
                    <a:lstStyle/>
                    <a:p>
                      <a:pPr algn="l" fontAlgn="t"/>
                      <a:r>
                        <a:rPr lang="en-IN" sz="2000" i="0" dirty="0" smtClean="0">
                          <a:effectLst/>
                        </a:rPr>
                        <a:t>Careers360</a:t>
                      </a:r>
                      <a:endParaRPr lang="en-IN" sz="2000" i="0" dirty="0">
                        <a:effectLst/>
                      </a:endParaRP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2000" i="0">
                          <a:effectLst/>
                        </a:rPr>
                        <a:t>5</a:t>
                      </a: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8"/>
                  </a:ext>
                </a:extLst>
              </a:tr>
              <a:tr h="285730">
                <a:tc gridSpan="2">
                  <a:txBody>
                    <a:bodyPr/>
                    <a:lstStyle/>
                    <a:p>
                      <a:pPr algn="ctr" fontAlgn="t"/>
                      <a:r>
                        <a:rPr lang="en-IN" sz="2000" i="0" dirty="0">
                          <a:effectLst/>
                        </a:rPr>
                        <a:t>Engineering – India</a:t>
                      </a: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6E6FA"/>
                    </a:solidFill>
                  </a:tcPr>
                </a:tc>
                <a:tc hMerge="1">
                  <a:txBody>
                    <a:bodyPr/>
                    <a:lstStyle/>
                    <a:p>
                      <a:endParaRPr lang="en-IN"/>
                    </a:p>
                  </a:txBody>
                  <a:tcPr/>
                </a:tc>
                <a:extLst>
                  <a:ext uri="{0D108BD9-81ED-4DB2-BD59-A6C34878D82A}">
                    <a16:rowId xmlns:a16="http://schemas.microsoft.com/office/drawing/2014/main" val="10009"/>
                  </a:ext>
                </a:extLst>
              </a:tr>
              <a:tr h="285730">
                <a:tc>
                  <a:txBody>
                    <a:bodyPr/>
                    <a:lstStyle/>
                    <a:p>
                      <a:pPr algn="l" fontAlgn="t"/>
                      <a:r>
                        <a:rPr lang="en-IN" sz="2000" i="0" u="none" strike="noStrike" dirty="0" smtClean="0">
                          <a:solidFill>
                            <a:srgbClr val="0B0080"/>
                          </a:solidFill>
                          <a:effectLst/>
                          <a:hlinkClick r:id="rId6" tooltip="National Institutional Ranking Framework"/>
                        </a:rPr>
                        <a:t>NIRF</a:t>
                      </a:r>
                      <a:endParaRPr lang="en-IN" sz="2000" i="0" dirty="0">
                        <a:effectLst/>
                      </a:endParaRP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2000" i="0">
                          <a:effectLst/>
                        </a:rPr>
                        <a:t>4</a:t>
                      </a: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10"/>
                  </a:ext>
                </a:extLst>
              </a:tr>
              <a:tr h="285730">
                <a:tc>
                  <a:txBody>
                    <a:bodyPr/>
                    <a:lstStyle/>
                    <a:p>
                      <a:pPr algn="l" fontAlgn="t"/>
                      <a:r>
                        <a:rPr lang="en-IN" sz="2000" i="0" u="none" strike="noStrike" dirty="0">
                          <a:solidFill>
                            <a:srgbClr val="0B0080"/>
                          </a:solidFill>
                          <a:effectLst/>
                          <a:hlinkClick r:id="rId7" tooltip="India Today"/>
                        </a:rPr>
                        <a:t>India </a:t>
                      </a:r>
                      <a:r>
                        <a:rPr lang="en-IN" sz="2000" i="0" u="none" strike="noStrike" dirty="0" smtClean="0">
                          <a:solidFill>
                            <a:srgbClr val="0B0080"/>
                          </a:solidFill>
                          <a:effectLst/>
                          <a:hlinkClick r:id="rId7" tooltip="India Today"/>
                        </a:rPr>
                        <a:t>Today</a:t>
                      </a:r>
                      <a:endParaRPr lang="en-IN" sz="2000" i="0" dirty="0">
                        <a:effectLst/>
                      </a:endParaRP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2000" i="0">
                          <a:effectLst/>
                        </a:rPr>
                        <a:t>1</a:t>
                      </a: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11"/>
                  </a:ext>
                </a:extLst>
              </a:tr>
              <a:tr h="285730">
                <a:tc>
                  <a:txBody>
                    <a:bodyPr/>
                    <a:lstStyle/>
                    <a:p>
                      <a:pPr algn="l" fontAlgn="t"/>
                      <a:r>
                        <a:rPr lang="en-IN" sz="2000" i="0" u="none" strike="noStrike" dirty="0">
                          <a:solidFill>
                            <a:srgbClr val="0B0080"/>
                          </a:solidFill>
                          <a:effectLst/>
                          <a:hlinkClick r:id="rId8" tooltip="Outlook India"/>
                        </a:rPr>
                        <a:t>Outlook </a:t>
                      </a:r>
                      <a:r>
                        <a:rPr lang="en-IN" sz="2000" i="0" u="none" strike="noStrike" dirty="0" smtClean="0">
                          <a:solidFill>
                            <a:srgbClr val="0B0080"/>
                          </a:solidFill>
                          <a:effectLst/>
                          <a:hlinkClick r:id="rId8" tooltip="Outlook India"/>
                        </a:rPr>
                        <a:t>India</a:t>
                      </a:r>
                      <a:endParaRPr lang="en-IN" sz="2000" i="0" dirty="0">
                        <a:effectLst/>
                      </a:endParaRP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2000" i="0" dirty="0">
                          <a:effectLst/>
                        </a:rPr>
                        <a:t>1</a:t>
                      </a:r>
                    </a:p>
                  </a:txBody>
                  <a:tcPr marL="66558" marR="66558" marT="33279" marB="33279">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519273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784976" cy="6336704"/>
          </a:xfrm>
        </p:spPr>
        <p:txBody>
          <a:bodyPr>
            <a:noAutofit/>
          </a:bodyPr>
          <a:lstStyle/>
          <a:p>
            <a:pPr>
              <a:buFont typeface="Wingdings" pitchFamily="2" charset="2"/>
              <a:buChar char="Ø"/>
            </a:pPr>
            <a:r>
              <a:rPr lang="en-IN" sz="2400" b="1" dirty="0" smtClean="0"/>
              <a:t>Hostels</a:t>
            </a:r>
            <a:endParaRPr lang="en-IN" sz="2400" b="1" dirty="0"/>
          </a:p>
          <a:p>
            <a:r>
              <a:rPr lang="en-IN" sz="2400" dirty="0"/>
              <a:t>There are 13 hostels (11 for boys and 2 for girls), There are also apartments for married students. All the hostels are named after mountain ranges in India.</a:t>
            </a:r>
          </a:p>
          <a:p>
            <a:pPr>
              <a:buFont typeface="Wingdings" pitchFamily="2" charset="2"/>
              <a:buChar char="Ø"/>
            </a:pPr>
            <a:r>
              <a:rPr lang="en-IN" sz="2400" b="1" dirty="0"/>
              <a:t>Student Activity </a:t>
            </a:r>
            <a:r>
              <a:rPr lang="en-IN" sz="2400" b="1" dirty="0" err="1"/>
              <a:t>Center</a:t>
            </a:r>
            <a:endParaRPr lang="en-IN" sz="2400" b="1" dirty="0"/>
          </a:p>
          <a:p>
            <a:r>
              <a:rPr lang="en-IN" sz="2400" dirty="0" smtClean="0"/>
              <a:t>SAC </a:t>
            </a:r>
            <a:r>
              <a:rPr lang="en-IN" sz="2400" dirty="0"/>
              <a:t>is for the extracurricular activities of the students. The SAC consists of a gymnasium, swimming pool, pool and billiards rooms, squash courts, table tennis rooms, a badminton court, a music room, a fine arts room, a robotics room and a committee room used to organise quizzing and debating events. </a:t>
            </a:r>
          </a:p>
        </p:txBody>
      </p:sp>
      <p:pic>
        <p:nvPicPr>
          <p:cNvPr id="4098" name="Picture 2" descr="Image result for IIT Delhi hoste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8022" y="4365104"/>
            <a:ext cx="3600401" cy="2393883"/>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student activity centre IIT Delh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274219"/>
            <a:ext cx="3317292" cy="2484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356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Student bodies</a:t>
            </a:r>
            <a:br>
              <a:rPr lang="en-IN" b="1" dirty="0"/>
            </a:br>
            <a:endParaRPr lang="en-IN" dirty="0"/>
          </a:p>
        </p:txBody>
      </p:sp>
      <p:sp>
        <p:nvSpPr>
          <p:cNvPr id="3" name="Content Placeholder 2"/>
          <p:cNvSpPr>
            <a:spLocks noGrp="1"/>
          </p:cNvSpPr>
          <p:nvPr>
            <p:ph idx="1"/>
          </p:nvPr>
        </p:nvSpPr>
        <p:spPr>
          <a:xfrm>
            <a:off x="467544" y="1052736"/>
            <a:ext cx="8229600" cy="4525963"/>
          </a:xfrm>
        </p:spPr>
        <p:txBody>
          <a:bodyPr>
            <a:normAutofit/>
          </a:bodyPr>
          <a:lstStyle/>
          <a:p>
            <a:r>
              <a:rPr lang="en-IN" sz="2800" b="1" dirty="0"/>
              <a:t>Board for Student Welfare(BSW</a:t>
            </a:r>
            <a:r>
              <a:rPr lang="en-IN" sz="2800" b="1" dirty="0" smtClean="0"/>
              <a:t>)</a:t>
            </a:r>
          </a:p>
          <a:p>
            <a:r>
              <a:rPr lang="en-IN" sz="2800" b="1" dirty="0"/>
              <a:t>Board for Recreational and Creative Activities (BRCA</a:t>
            </a:r>
            <a:r>
              <a:rPr lang="en-IN" sz="2800" b="1" dirty="0" smtClean="0"/>
              <a:t>)</a:t>
            </a:r>
          </a:p>
          <a:p>
            <a:r>
              <a:rPr lang="en-IN" sz="2800" dirty="0"/>
              <a:t>BRCA consists of 9 clubs: Literary Club, Debating Society (</a:t>
            </a:r>
            <a:r>
              <a:rPr lang="en-IN" sz="2800" dirty="0" err="1"/>
              <a:t>DebSoc</a:t>
            </a:r>
            <a:r>
              <a:rPr lang="en-IN" sz="2800" dirty="0"/>
              <a:t>), Dramatics Club, Dance Club, Music Club, Photography and Films Club (PFC), Indoor Sports Club (ISC), Quizzing Club (QC), the Fine Arts and Crafts Club (FACC)</a:t>
            </a:r>
          </a:p>
        </p:txBody>
      </p:sp>
    </p:spTree>
    <p:extLst>
      <p:ext uri="{BB962C8B-B14F-4D97-AF65-F5344CB8AC3E}">
        <p14:creationId xmlns:p14="http://schemas.microsoft.com/office/powerpoint/2010/main" val="140629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solidFill>
                  <a:srgbClr val="0070C0"/>
                </a:solidFill>
                <a:effectLst>
                  <a:outerShdw blurRad="38100" dist="38100" dir="2700000" algn="tl">
                    <a:srgbClr val="000000">
                      <a:alpha val="43137"/>
                    </a:srgbClr>
                  </a:outerShdw>
                </a:effectLst>
              </a:rPr>
              <a:t>Programs</a:t>
            </a:r>
            <a:br>
              <a:rPr lang="en-IN" b="1" dirty="0" smtClean="0">
                <a:solidFill>
                  <a:srgbClr val="0070C0"/>
                </a:solidFill>
                <a:effectLst>
                  <a:outerShdw blurRad="38100" dist="38100" dir="2700000" algn="tl">
                    <a:srgbClr val="000000">
                      <a:alpha val="43137"/>
                    </a:srgbClr>
                  </a:outerShdw>
                </a:effectLst>
              </a:rPr>
            </a:br>
            <a:endParaRPr lang="en-IN"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1052736"/>
            <a:ext cx="8424936" cy="5805264"/>
          </a:xfrm>
        </p:spPr>
        <p:txBody>
          <a:bodyPr>
            <a:noAutofit/>
          </a:bodyPr>
          <a:lstStyle/>
          <a:p>
            <a:r>
              <a:rPr lang="en-IN" sz="2400" b="1" dirty="0" smtClean="0"/>
              <a:t>Undergraduate programs</a:t>
            </a:r>
            <a:endParaRPr lang="en-IN" sz="2400" b="1" dirty="0"/>
          </a:p>
          <a:p>
            <a:pPr marL="0" indent="0">
              <a:buNone/>
            </a:pPr>
            <a:r>
              <a:rPr lang="en-IN" sz="2400" dirty="0"/>
              <a:t>IIT Delhi offers a Bachelor of Technology in nine areas that include:</a:t>
            </a:r>
          </a:p>
          <a:p>
            <a:r>
              <a:rPr lang="en-IN" sz="2400" dirty="0"/>
              <a:t>Biochemical Engineering and biotechnology</a:t>
            </a:r>
          </a:p>
          <a:p>
            <a:r>
              <a:rPr lang="en-IN" sz="2400" dirty="0"/>
              <a:t>Chemical Engineering</a:t>
            </a:r>
          </a:p>
          <a:p>
            <a:r>
              <a:rPr lang="en-IN" sz="2400" dirty="0"/>
              <a:t>Civil Engineering</a:t>
            </a:r>
          </a:p>
          <a:p>
            <a:r>
              <a:rPr lang="en-IN" sz="2400" dirty="0"/>
              <a:t>Computer Science and Engineering</a:t>
            </a:r>
          </a:p>
          <a:p>
            <a:r>
              <a:rPr lang="en-IN" sz="2400" dirty="0"/>
              <a:t>Electrical Engineering</a:t>
            </a:r>
          </a:p>
          <a:p>
            <a:r>
              <a:rPr lang="en-IN" sz="2400" dirty="0"/>
              <a:t>Engineering Physics</a:t>
            </a:r>
          </a:p>
          <a:p>
            <a:r>
              <a:rPr lang="en-IN" sz="2400" dirty="0"/>
              <a:t>Mathematics and Computing</a:t>
            </a:r>
          </a:p>
          <a:p>
            <a:r>
              <a:rPr lang="en-IN" sz="2400" dirty="0"/>
              <a:t>Mechanical Engineering</a:t>
            </a:r>
          </a:p>
          <a:p>
            <a:r>
              <a:rPr lang="en-IN" sz="2400" dirty="0"/>
              <a:t>Production and Industrial Engineering</a:t>
            </a:r>
          </a:p>
          <a:p>
            <a:r>
              <a:rPr lang="en-IN" sz="2400" dirty="0"/>
              <a:t>Textile Technology.</a:t>
            </a:r>
          </a:p>
          <a:p>
            <a:endParaRPr lang="en-IN" sz="2400" dirty="0"/>
          </a:p>
        </p:txBody>
      </p:sp>
    </p:spTree>
    <p:extLst>
      <p:ext uri="{BB962C8B-B14F-4D97-AF65-F5344CB8AC3E}">
        <p14:creationId xmlns:p14="http://schemas.microsoft.com/office/powerpoint/2010/main" val="4212895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IN" b="1" dirty="0" smtClean="0">
                <a:solidFill>
                  <a:srgbClr val="0070C0"/>
                </a:solidFill>
                <a:effectLst>
                  <a:outerShdw blurRad="38100" dist="38100" dir="2700000" algn="tl">
                    <a:srgbClr val="000000">
                      <a:alpha val="43137"/>
                    </a:srgbClr>
                  </a:outerShdw>
                </a:effectLst>
              </a:rPr>
              <a:t>Inter-disciplinary centres</a:t>
            </a:r>
            <a:endParaRPr lang="en-IN"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5536" y="980728"/>
            <a:ext cx="8496944" cy="5256584"/>
          </a:xfrm>
        </p:spPr>
        <p:txBody>
          <a:bodyPr>
            <a:noAutofit/>
          </a:bodyPr>
          <a:lstStyle/>
          <a:p>
            <a:r>
              <a:rPr lang="en-IN" sz="1800" dirty="0" smtClean="0"/>
              <a:t>IIT </a:t>
            </a:r>
            <a:r>
              <a:rPr lang="en-IN" sz="1800" dirty="0"/>
              <a:t>Delhi has 11 multi-disciplinary centres. An inter-disciplinary centre differs from a department in the fact that it deals with an overlap of two or more disciplines of engineering or science. Similar to the departments the centres also offer programs though they offer these courses only at the post-graduation level. The following multi-disciplinary centres are located in IIT Delhi:</a:t>
            </a:r>
          </a:p>
          <a:p>
            <a:r>
              <a:rPr lang="en-IN" sz="1800" dirty="0"/>
              <a:t>Centre for Applied Research in Electronics (CARE</a:t>
            </a:r>
            <a:r>
              <a:rPr lang="en-IN" sz="1800" dirty="0" smtClean="0"/>
              <a:t>)</a:t>
            </a:r>
            <a:endParaRPr lang="en-IN" sz="1800" dirty="0"/>
          </a:p>
          <a:p>
            <a:r>
              <a:rPr lang="en-IN" sz="1800" dirty="0"/>
              <a:t>Centre for Atmospheric Sciences (CAS</a:t>
            </a:r>
            <a:r>
              <a:rPr lang="en-IN" sz="1800" dirty="0" smtClean="0"/>
              <a:t>)</a:t>
            </a:r>
            <a:endParaRPr lang="en-IN" sz="1800" dirty="0"/>
          </a:p>
          <a:p>
            <a:r>
              <a:rPr lang="en-IN" sz="1800" dirty="0"/>
              <a:t>Centre for Biomedical Engineering (CBME</a:t>
            </a:r>
            <a:r>
              <a:rPr lang="en-IN" sz="1800" dirty="0" smtClean="0"/>
              <a:t>)</a:t>
            </a:r>
            <a:endParaRPr lang="en-IN" sz="1800" dirty="0"/>
          </a:p>
          <a:p>
            <a:r>
              <a:rPr lang="en-IN" sz="1800" dirty="0"/>
              <a:t>Computer Services Centre (CSC</a:t>
            </a:r>
            <a:r>
              <a:rPr lang="en-IN" sz="1800" dirty="0" smtClean="0"/>
              <a:t>)</a:t>
            </a:r>
            <a:endParaRPr lang="en-IN" sz="1800" dirty="0"/>
          </a:p>
          <a:p>
            <a:r>
              <a:rPr lang="en-IN" sz="1800" dirty="0"/>
              <a:t>Centre for Energy Studies (CES</a:t>
            </a:r>
            <a:r>
              <a:rPr lang="en-IN" sz="1800" dirty="0" smtClean="0"/>
              <a:t>)</a:t>
            </a:r>
            <a:endParaRPr lang="en-IN" sz="1800" dirty="0"/>
          </a:p>
          <a:p>
            <a:r>
              <a:rPr lang="en-IN" sz="1800" dirty="0"/>
              <a:t>Educational Technology Services Centre (ETSC</a:t>
            </a:r>
            <a:r>
              <a:rPr lang="en-IN" sz="1800" dirty="0" smtClean="0"/>
              <a:t>)</a:t>
            </a:r>
            <a:endParaRPr lang="en-IN" sz="1800" dirty="0"/>
          </a:p>
          <a:p>
            <a:r>
              <a:rPr lang="en-IN" sz="1800" dirty="0"/>
              <a:t>Industrial Tribology, Machine Dynamics and Maintenance Engineering (ITMMEC)</a:t>
            </a:r>
          </a:p>
          <a:p>
            <a:r>
              <a:rPr lang="en-IN" sz="1800" dirty="0"/>
              <a:t>Instrument Design Development Centre (IDDC</a:t>
            </a:r>
            <a:r>
              <a:rPr lang="en-IN" sz="1800" dirty="0" smtClean="0"/>
              <a:t>)</a:t>
            </a:r>
            <a:endParaRPr lang="en-IN" sz="1800" dirty="0"/>
          </a:p>
          <a:p>
            <a:r>
              <a:rPr lang="en-IN" sz="1800" dirty="0"/>
              <a:t>Centre for Polymer Science and Engineering (CPSE)</a:t>
            </a:r>
          </a:p>
          <a:p>
            <a:r>
              <a:rPr lang="en-IN" sz="1800" dirty="0" err="1"/>
              <a:t>Center</a:t>
            </a:r>
            <a:r>
              <a:rPr lang="en-IN" sz="1800" dirty="0"/>
              <a:t> for Natural Resources and Environment</a:t>
            </a:r>
          </a:p>
          <a:p>
            <a:r>
              <a:rPr lang="en-IN" sz="1800" dirty="0"/>
              <a:t>Centre for Rural Development and Technology (CRDT</a:t>
            </a:r>
            <a:r>
              <a:rPr lang="en-IN" sz="1800" dirty="0" smtClean="0"/>
              <a:t>)</a:t>
            </a:r>
            <a:endParaRPr lang="en-IN" sz="1800" dirty="0"/>
          </a:p>
          <a:p>
            <a:r>
              <a:rPr lang="en-IN" sz="1800" dirty="0"/>
              <a:t>National Resource Centre for Value Education in Engineering (NRCVEE</a:t>
            </a:r>
            <a:r>
              <a:rPr lang="en-IN" sz="1800" dirty="0" smtClean="0"/>
              <a:t>)</a:t>
            </a:r>
            <a:endParaRPr lang="en-IN" sz="1800" dirty="0"/>
          </a:p>
          <a:p>
            <a:r>
              <a:rPr lang="en-IN" sz="1800" dirty="0"/>
              <a:t>Transportation Research and Injury Prevention Programme (</a:t>
            </a:r>
            <a:r>
              <a:rPr lang="en-IN" sz="1800" dirty="0" smtClean="0"/>
              <a:t>TRIPP)</a:t>
            </a:r>
            <a:endParaRPr lang="en-IN" sz="1800" dirty="0"/>
          </a:p>
          <a:p>
            <a:endParaRPr lang="en-IN" sz="1800" dirty="0"/>
          </a:p>
        </p:txBody>
      </p:sp>
    </p:spTree>
    <p:extLst>
      <p:ext uri="{BB962C8B-B14F-4D97-AF65-F5344CB8AC3E}">
        <p14:creationId xmlns:p14="http://schemas.microsoft.com/office/powerpoint/2010/main" val="2425694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solidFill>
                  <a:srgbClr val="0070C0"/>
                </a:solidFill>
              </a:rPr>
              <a:t>Notable alumni</a:t>
            </a:r>
            <a:r>
              <a:rPr lang="en-IN" dirty="0"/>
              <a:t/>
            </a:r>
            <a:br>
              <a:rPr lang="en-IN" dirty="0"/>
            </a:br>
            <a:endParaRPr lang="en-IN" dirty="0"/>
          </a:p>
        </p:txBody>
      </p:sp>
      <p:sp>
        <p:nvSpPr>
          <p:cNvPr id="3" name="Content Placeholder 2"/>
          <p:cNvSpPr>
            <a:spLocks noGrp="1"/>
          </p:cNvSpPr>
          <p:nvPr>
            <p:ph idx="1"/>
          </p:nvPr>
        </p:nvSpPr>
        <p:spPr>
          <a:xfrm>
            <a:off x="467544" y="980728"/>
            <a:ext cx="8435280" cy="4925144"/>
          </a:xfrm>
        </p:spPr>
        <p:txBody>
          <a:bodyPr>
            <a:noAutofit/>
          </a:bodyPr>
          <a:lstStyle/>
          <a:p>
            <a:r>
              <a:rPr lang="en-IN" sz="2000" dirty="0" err="1"/>
              <a:t>Kiran</a:t>
            </a:r>
            <a:r>
              <a:rPr lang="en-IN" sz="2000" dirty="0"/>
              <a:t> Seth, founder of SPIC MACAY</a:t>
            </a:r>
          </a:p>
          <a:p>
            <a:r>
              <a:rPr lang="en-IN" sz="2000" dirty="0" err="1"/>
              <a:t>Avinash</a:t>
            </a:r>
            <a:r>
              <a:rPr lang="en-IN" sz="2000" dirty="0"/>
              <a:t> Kumar </a:t>
            </a:r>
            <a:r>
              <a:rPr lang="en-IN" sz="2000" dirty="0" err="1"/>
              <a:t>Agarwal</a:t>
            </a:r>
            <a:r>
              <a:rPr lang="en-IN" sz="2000" dirty="0"/>
              <a:t>, mechanical engineer, Shanti </a:t>
            </a:r>
            <a:r>
              <a:rPr lang="en-IN" sz="2000" dirty="0" err="1"/>
              <a:t>Swarup</a:t>
            </a:r>
            <a:r>
              <a:rPr lang="en-IN" sz="2000" dirty="0"/>
              <a:t> </a:t>
            </a:r>
            <a:r>
              <a:rPr lang="en-IN" sz="2000" dirty="0" err="1"/>
              <a:t>Bhatnagar</a:t>
            </a:r>
            <a:r>
              <a:rPr lang="en-IN" sz="2000" dirty="0"/>
              <a:t> laureate</a:t>
            </a:r>
          </a:p>
          <a:p>
            <a:r>
              <a:rPr lang="en-IN" sz="2000" dirty="0" err="1"/>
              <a:t>Soumitro</a:t>
            </a:r>
            <a:r>
              <a:rPr lang="en-IN" sz="2000" dirty="0"/>
              <a:t> Banerjee, electrical engineer, Shanti </a:t>
            </a:r>
            <a:r>
              <a:rPr lang="en-IN" sz="2000" dirty="0" err="1"/>
              <a:t>Swarup</a:t>
            </a:r>
            <a:r>
              <a:rPr lang="en-IN" sz="2000" dirty="0"/>
              <a:t> </a:t>
            </a:r>
            <a:r>
              <a:rPr lang="en-IN" sz="2000" dirty="0" err="1"/>
              <a:t>Bhatnagar</a:t>
            </a:r>
            <a:r>
              <a:rPr lang="en-IN" sz="2000" dirty="0"/>
              <a:t> laureate</a:t>
            </a:r>
          </a:p>
          <a:p>
            <a:r>
              <a:rPr lang="en-IN" sz="2000" dirty="0" err="1"/>
              <a:t>Manvinder</a:t>
            </a:r>
            <a:r>
              <a:rPr lang="en-IN" sz="2000" dirty="0"/>
              <a:t> Singh </a:t>
            </a:r>
            <a:r>
              <a:rPr lang="en-IN" sz="2000" dirty="0" err="1"/>
              <a:t>Banga</a:t>
            </a:r>
            <a:r>
              <a:rPr lang="en-IN" sz="2000" dirty="0"/>
              <a:t>, Former Chairman, Unilever</a:t>
            </a:r>
          </a:p>
          <a:p>
            <a:r>
              <a:rPr lang="en-IN" sz="2000" dirty="0" err="1"/>
              <a:t>Binny</a:t>
            </a:r>
            <a:r>
              <a:rPr lang="en-IN" sz="2000" dirty="0"/>
              <a:t> </a:t>
            </a:r>
            <a:r>
              <a:rPr lang="en-IN" sz="2000" dirty="0" err="1"/>
              <a:t>Bansal</a:t>
            </a:r>
            <a:r>
              <a:rPr lang="en-IN" sz="2000" dirty="0"/>
              <a:t>, Co-founder of </a:t>
            </a:r>
            <a:r>
              <a:rPr lang="en-IN" sz="2000" dirty="0" err="1"/>
              <a:t>Flipkart</a:t>
            </a:r>
            <a:endParaRPr lang="en-IN" sz="2000" dirty="0"/>
          </a:p>
          <a:p>
            <a:r>
              <a:rPr lang="en-IN" sz="2000" dirty="0"/>
              <a:t>Sachin </a:t>
            </a:r>
            <a:r>
              <a:rPr lang="en-IN" sz="2000" dirty="0" err="1"/>
              <a:t>Bansal</a:t>
            </a:r>
            <a:r>
              <a:rPr lang="en-IN" sz="2000" dirty="0"/>
              <a:t>, Founder of </a:t>
            </a:r>
            <a:r>
              <a:rPr lang="en-IN" sz="2000" dirty="0" err="1"/>
              <a:t>Flipkart</a:t>
            </a:r>
            <a:endParaRPr lang="en-IN" sz="2000" dirty="0"/>
          </a:p>
          <a:p>
            <a:r>
              <a:rPr lang="en-IN" sz="2000" dirty="0"/>
              <a:t>Swami </a:t>
            </a:r>
            <a:r>
              <a:rPr lang="en-IN" sz="2000" dirty="0" err="1"/>
              <a:t>Mukundananda,Spiritual</a:t>
            </a:r>
            <a:r>
              <a:rPr lang="en-IN" sz="2000" dirty="0"/>
              <a:t> Teacher</a:t>
            </a:r>
          </a:p>
          <a:p>
            <a:r>
              <a:rPr lang="en-IN" sz="2000" dirty="0" err="1"/>
              <a:t>Kiran</a:t>
            </a:r>
            <a:r>
              <a:rPr lang="en-IN" sz="2000" dirty="0"/>
              <a:t> </a:t>
            </a:r>
            <a:r>
              <a:rPr lang="en-IN" sz="2000" dirty="0" err="1"/>
              <a:t>Bedi</a:t>
            </a:r>
            <a:r>
              <a:rPr lang="en-IN" sz="2000" dirty="0"/>
              <a:t>, first female IPS officer of India</a:t>
            </a:r>
          </a:p>
          <a:p>
            <a:r>
              <a:rPr lang="en-IN" sz="2000" dirty="0" err="1"/>
              <a:t>Chetan</a:t>
            </a:r>
            <a:r>
              <a:rPr lang="en-IN" sz="2000" dirty="0"/>
              <a:t> </a:t>
            </a:r>
            <a:r>
              <a:rPr lang="en-IN" sz="2000" dirty="0" err="1"/>
              <a:t>Bhagat</a:t>
            </a:r>
            <a:r>
              <a:rPr lang="en-IN" sz="2000" dirty="0"/>
              <a:t>, Indian </a:t>
            </a:r>
            <a:r>
              <a:rPr lang="en-IN" sz="2000" dirty="0" smtClean="0"/>
              <a:t>novelist</a:t>
            </a:r>
            <a:endParaRPr lang="en-IN" sz="2000" dirty="0"/>
          </a:p>
          <a:p>
            <a:r>
              <a:rPr lang="en-IN" sz="2000" dirty="0"/>
              <a:t>Vikrant </a:t>
            </a:r>
            <a:r>
              <a:rPr lang="en-IN" sz="2000" dirty="0" err="1"/>
              <a:t>Bhargava</a:t>
            </a:r>
            <a:r>
              <a:rPr lang="en-IN" sz="2000" dirty="0"/>
              <a:t>, Co-founder, </a:t>
            </a:r>
            <a:r>
              <a:rPr lang="en-IN" sz="2000" dirty="0" err="1"/>
              <a:t>Partygaming</a:t>
            </a:r>
            <a:endParaRPr lang="en-IN" sz="2000" dirty="0"/>
          </a:p>
          <a:p>
            <a:r>
              <a:rPr lang="en-IN" sz="2000" dirty="0" err="1"/>
              <a:t>Somnath</a:t>
            </a:r>
            <a:r>
              <a:rPr lang="en-IN" sz="2000" dirty="0"/>
              <a:t> </a:t>
            </a:r>
            <a:r>
              <a:rPr lang="en-IN" sz="2000" dirty="0" err="1"/>
              <a:t>Bharti</a:t>
            </a:r>
            <a:r>
              <a:rPr lang="en-IN" sz="2000" dirty="0"/>
              <a:t>, Lawyer and politician</a:t>
            </a:r>
          </a:p>
          <a:p>
            <a:r>
              <a:rPr lang="en-IN" sz="2000" dirty="0" err="1"/>
              <a:t>Yogesh</a:t>
            </a:r>
            <a:r>
              <a:rPr lang="en-IN" sz="2000" dirty="0"/>
              <a:t> </a:t>
            </a:r>
            <a:r>
              <a:rPr lang="en-IN" sz="2000" dirty="0" err="1"/>
              <a:t>Chander</a:t>
            </a:r>
            <a:r>
              <a:rPr lang="en-IN" sz="2000" dirty="0"/>
              <a:t> </a:t>
            </a:r>
            <a:r>
              <a:rPr lang="en-IN" sz="2000" dirty="0" err="1"/>
              <a:t>Deveshwar</a:t>
            </a:r>
            <a:r>
              <a:rPr lang="en-IN" sz="2000" dirty="0"/>
              <a:t>, Chairman at ITC</a:t>
            </a:r>
          </a:p>
        </p:txBody>
      </p:sp>
    </p:spTree>
    <p:extLst>
      <p:ext uri="{BB962C8B-B14F-4D97-AF65-F5344CB8AC3E}">
        <p14:creationId xmlns:p14="http://schemas.microsoft.com/office/powerpoint/2010/main" val="4280293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lstStyle/>
          <a:p>
            <a:r>
              <a:rPr lang="en-US" b="1" dirty="0" smtClean="0">
                <a:solidFill>
                  <a:srgbClr val="0070C0"/>
                </a:solidFill>
              </a:rPr>
              <a:t>Research</a:t>
            </a:r>
            <a:endParaRPr lang="en-IN" b="1" dirty="0">
              <a:solidFill>
                <a:srgbClr val="0070C0"/>
              </a:solidFill>
            </a:endParaRPr>
          </a:p>
        </p:txBody>
      </p:sp>
      <p:sp>
        <p:nvSpPr>
          <p:cNvPr id="3" name="Content Placeholder 2"/>
          <p:cNvSpPr>
            <a:spLocks noGrp="1"/>
          </p:cNvSpPr>
          <p:nvPr>
            <p:ph idx="1"/>
          </p:nvPr>
        </p:nvSpPr>
        <p:spPr>
          <a:xfrm>
            <a:off x="467544" y="908720"/>
            <a:ext cx="8352928" cy="5688632"/>
          </a:xfrm>
        </p:spPr>
        <p:txBody>
          <a:bodyPr>
            <a:noAutofit/>
          </a:bodyPr>
          <a:lstStyle/>
          <a:p>
            <a:r>
              <a:rPr lang="en-IN" sz="2400" dirty="0"/>
              <a:t>Current areas of Doctoral and post-doctoral research include study of structure and properties of fibres and fibrous materials, </a:t>
            </a:r>
            <a:endParaRPr lang="en-IN" sz="2400" dirty="0" smtClean="0"/>
          </a:p>
          <a:p>
            <a:r>
              <a:rPr lang="en-IN" sz="2400" dirty="0" smtClean="0"/>
              <a:t>Analysis </a:t>
            </a:r>
            <a:r>
              <a:rPr lang="en-IN" sz="2400" dirty="0"/>
              <a:t>and design of yarn and fabric formation systems, </a:t>
            </a:r>
            <a:endParaRPr lang="en-IN" sz="2400" dirty="0" smtClean="0"/>
          </a:p>
          <a:p>
            <a:r>
              <a:rPr lang="en-IN" sz="2400" dirty="0" smtClean="0"/>
              <a:t>Mechanics </a:t>
            </a:r>
            <a:r>
              <a:rPr lang="en-IN" sz="2400" dirty="0"/>
              <a:t>of production processes</a:t>
            </a:r>
            <a:r>
              <a:rPr lang="en-IN" sz="2400" dirty="0" smtClean="0"/>
              <a:t>,</a:t>
            </a:r>
          </a:p>
          <a:p>
            <a:r>
              <a:rPr lang="en-IN" sz="2400" dirty="0" smtClean="0"/>
              <a:t>Comfort </a:t>
            </a:r>
            <a:r>
              <a:rPr lang="en-IN" sz="2400" dirty="0"/>
              <a:t>properties of textiles, </a:t>
            </a:r>
            <a:endParaRPr lang="en-IN" sz="2400" dirty="0" smtClean="0"/>
          </a:p>
          <a:p>
            <a:r>
              <a:rPr lang="en-IN" sz="2400" dirty="0" smtClean="0"/>
              <a:t>Optimization </a:t>
            </a:r>
            <a:r>
              <a:rPr lang="en-IN" sz="2400" dirty="0"/>
              <a:t>and mechanism of dyeing and preparatory processes, </a:t>
            </a:r>
            <a:endParaRPr lang="en-IN" sz="2400" dirty="0" smtClean="0"/>
          </a:p>
          <a:p>
            <a:r>
              <a:rPr lang="en-IN" sz="2400" dirty="0" smtClean="0"/>
              <a:t>Eco </a:t>
            </a:r>
            <a:r>
              <a:rPr lang="en-IN" sz="2400" dirty="0"/>
              <a:t>friendly processing, micro encapsulation, antimicrobial finishes, nanotechnology applications, plasma treatment, design of technical textiles, </a:t>
            </a:r>
            <a:endParaRPr lang="en-IN" sz="2400" dirty="0" smtClean="0"/>
          </a:p>
          <a:p>
            <a:r>
              <a:rPr lang="en-IN" sz="2400" dirty="0"/>
              <a:t>S</a:t>
            </a:r>
            <a:r>
              <a:rPr lang="en-IN" sz="2400" dirty="0" smtClean="0"/>
              <a:t>mart </a:t>
            </a:r>
            <a:r>
              <a:rPr lang="en-IN" sz="2400" dirty="0"/>
              <a:t>and innovative textiles, </a:t>
            </a:r>
            <a:r>
              <a:rPr lang="en-IN" sz="2400" dirty="0" smtClean="0"/>
              <a:t>electro conductive </a:t>
            </a:r>
            <a:r>
              <a:rPr lang="en-IN" sz="2400" dirty="0"/>
              <a:t>textiles, medical textiles and tissue engineering, polymer composites and apparel engineering.</a:t>
            </a:r>
          </a:p>
        </p:txBody>
      </p:sp>
    </p:spTree>
    <p:extLst>
      <p:ext uri="{BB962C8B-B14F-4D97-AF65-F5344CB8AC3E}">
        <p14:creationId xmlns:p14="http://schemas.microsoft.com/office/powerpoint/2010/main" val="1130971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491</Words>
  <Application>Microsoft Office PowerPoint</Application>
  <PresentationFormat>On-screen Show (4:3)</PresentationFormat>
  <Paragraphs>91</Paragraphs>
  <Slides>12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Algerian</vt:lpstr>
      <vt:lpstr>Andalus</vt:lpstr>
      <vt:lpstr>Arial</vt:lpstr>
      <vt:lpstr>Baskerville Old Face</vt:lpstr>
      <vt:lpstr>Bell MT</vt:lpstr>
      <vt:lpstr>Blackadder ITC</vt:lpstr>
      <vt:lpstr>Bradley Hand ITC</vt:lpstr>
      <vt:lpstr>Brush Script MT</vt:lpstr>
      <vt:lpstr>Calibri</vt:lpstr>
      <vt:lpstr>Wingdings</vt:lpstr>
      <vt:lpstr>Office Theme</vt:lpstr>
      <vt:lpstr>IIT DELHI</vt:lpstr>
      <vt:lpstr>PowerPoint Presentation</vt:lpstr>
      <vt:lpstr>Ranking</vt:lpstr>
      <vt:lpstr>PowerPoint Presentation</vt:lpstr>
      <vt:lpstr>Student bodies </vt:lpstr>
      <vt:lpstr>Programs </vt:lpstr>
      <vt:lpstr>Inter-disciplinary centres</vt:lpstr>
      <vt:lpstr>Notable alumni </vt:lpstr>
      <vt:lpstr>Research</vt:lpstr>
      <vt:lpstr>PowerPoint Presentation</vt:lpstr>
      <vt:lpstr>Gandhian Young Technological Innovation (GYTI) award. It is organised by Rashtrapati Bhavan to encourage young researchers.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Prakash</dc:creator>
  <cp:lastModifiedBy>Polona Dobnik Dubrovski</cp:lastModifiedBy>
  <cp:revision>15</cp:revision>
  <dcterms:created xsi:type="dcterms:W3CDTF">2017-06-11T15:55:14Z</dcterms:created>
  <dcterms:modified xsi:type="dcterms:W3CDTF">2017-06-16T07:45:34Z</dcterms:modified>
</cp:coreProperties>
</file>